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/>
    <p:restoredTop sz="94658"/>
  </p:normalViewPr>
  <p:slideViewPr>
    <p:cSldViewPr snapToGrid="0">
      <p:cViewPr varScale="1">
        <p:scale>
          <a:sx n="120" d="100"/>
          <a:sy n="120" d="100"/>
        </p:scale>
        <p:origin x="5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C6B2-6824-DA40-B9DD-87CFF882FF77}" type="datetimeFigureOut">
              <a:rPr lang="en-US" smtClean="0"/>
              <a:t>6/26/25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E0C4-C919-8C4F-AF48-EBB6D1DD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12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C6B2-6824-DA40-B9DD-87CFF882FF77}" type="datetimeFigureOut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E0C4-C919-8C4F-AF48-EBB6D1DD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91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C6B2-6824-DA40-B9DD-87CFF882FF77}" type="datetimeFigureOut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E0C4-C919-8C4F-AF48-EBB6D1DD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16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C6B2-6824-DA40-B9DD-87CFF882FF77}" type="datetimeFigureOut">
              <a:rPr lang="en-US" smtClean="0"/>
              <a:t>6/26/25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E0C4-C919-8C4F-AF48-EBB6D1DD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0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C6B2-6824-DA40-B9DD-87CFF882FF77}" type="datetimeFigureOut">
              <a:rPr lang="en-US" smtClean="0"/>
              <a:t>6/26/25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E0C4-C919-8C4F-AF48-EBB6D1DD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06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C6B2-6824-DA40-B9DD-87CFF882FF77}" type="datetimeFigureOut">
              <a:rPr lang="en-US" smtClean="0"/>
              <a:t>6/26/25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E0C4-C919-8C4F-AF48-EBB6D1DD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1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C6B2-6824-DA40-B9DD-87CFF882FF77}" type="datetimeFigureOut">
              <a:rPr lang="en-US" smtClean="0"/>
              <a:t>6/26/25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E0C4-C919-8C4F-AF48-EBB6D1DD7C0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778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C6B2-6824-DA40-B9DD-87CFF882FF77}" type="datetimeFigureOut">
              <a:rPr lang="en-US" smtClean="0"/>
              <a:t>6/26/25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E0C4-C919-8C4F-AF48-EBB6D1DD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54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C6B2-6824-DA40-B9DD-87CFF882FF77}" type="datetimeFigureOut">
              <a:rPr lang="en-US" smtClean="0"/>
              <a:t>6/26/25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E0C4-C919-8C4F-AF48-EBB6D1DD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27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C6B2-6824-DA40-B9DD-87CFF882FF77}" type="datetimeFigureOut">
              <a:rPr lang="en-US" smtClean="0"/>
              <a:t>6/26/25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E0C4-C919-8C4F-AF48-EBB6D1DD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05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038C6B2-6824-DA40-B9DD-87CFF882FF77}" type="datetimeFigureOut">
              <a:rPr lang="en-US" smtClean="0"/>
              <a:t>6/26/25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E0C4-C919-8C4F-AF48-EBB6D1DD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9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038C6B2-6824-DA40-B9DD-87CFF882FF77}" type="datetimeFigureOut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180E0C4-C919-8C4F-AF48-EBB6D1DD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1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a building&#10;&#10;AI-generated content may be incorrect.">
            <a:extLst>
              <a:ext uri="{FF2B5EF4-FFF2-40B4-BE49-F238E27FC236}">
                <a16:creationId xmlns:a16="http://schemas.microsoft.com/office/drawing/2014/main" id="{6813F594-4B36-BBC2-9B53-3770F1C3C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88" y="826500"/>
            <a:ext cx="7772400" cy="520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D19CA8-002B-2DBB-85EF-FF53BDE9ECCC}"/>
              </a:ext>
            </a:extLst>
          </p:cNvPr>
          <p:cNvSpPr txBox="1"/>
          <p:nvPr/>
        </p:nvSpPr>
        <p:spPr>
          <a:xfrm>
            <a:off x="8386763" y="826500"/>
            <a:ext cx="34432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Facilities</a:t>
            </a:r>
          </a:p>
          <a:p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/>
              <a:t>Unisex/disabled toilet</a:t>
            </a:r>
          </a:p>
          <a:p>
            <a:pPr marL="342900" indent="-342900">
              <a:buAutoNum type="arabicPeriod"/>
            </a:pPr>
            <a:r>
              <a:rPr lang="en-US" b="1" dirty="0"/>
              <a:t>Parent Room</a:t>
            </a:r>
          </a:p>
          <a:p>
            <a:pPr marL="342900" indent="-342900">
              <a:buAutoNum type="arabicPeriod"/>
            </a:pPr>
            <a:r>
              <a:rPr lang="en-US" b="1" dirty="0"/>
              <a:t>First Aid/Security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295F0B-5EF1-2339-90B1-4FD937DE7064}"/>
              </a:ext>
            </a:extLst>
          </p:cNvPr>
          <p:cNvSpPr txBox="1"/>
          <p:nvPr/>
        </p:nvSpPr>
        <p:spPr>
          <a:xfrm>
            <a:off x="8386763" y="2686050"/>
            <a:ext cx="31432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Sensory considerations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Registration area.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Bright fluorescent lights.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Likely to be crowded.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Potentially noisy areas.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Generally warm but temperature variable near entrances.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Gets a bit stuffy/smells dusty.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48472C-E0B9-24A6-249A-67489F241B22}"/>
              </a:ext>
            </a:extLst>
          </p:cNvPr>
          <p:cNvSpPr txBox="1"/>
          <p:nvPr/>
        </p:nvSpPr>
        <p:spPr>
          <a:xfrm>
            <a:off x="217488" y="238687"/>
            <a:ext cx="722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Ground Floor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19A078-E71A-2F39-5C51-FB61761A0B76}"/>
              </a:ext>
            </a:extLst>
          </p:cNvPr>
          <p:cNvSpPr txBox="1"/>
          <p:nvPr/>
        </p:nvSpPr>
        <p:spPr>
          <a:xfrm>
            <a:off x="3219450" y="3391932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</a:rPr>
              <a:t>(1)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4C691F-54C3-165B-FFBC-888DC2559651}"/>
              </a:ext>
            </a:extLst>
          </p:cNvPr>
          <p:cNvSpPr txBox="1"/>
          <p:nvPr/>
        </p:nvSpPr>
        <p:spPr>
          <a:xfrm>
            <a:off x="4572000" y="4209544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</a:rPr>
              <a:t>(2)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F68A55-CDF2-0BC8-4675-CE8F76018E88}"/>
              </a:ext>
            </a:extLst>
          </p:cNvPr>
          <p:cNvSpPr txBox="1"/>
          <p:nvPr/>
        </p:nvSpPr>
        <p:spPr>
          <a:xfrm>
            <a:off x="4457700" y="4935856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3159858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city&#10;&#10;AI-generated content may be incorrect.">
            <a:extLst>
              <a:ext uri="{FF2B5EF4-FFF2-40B4-BE49-F238E27FC236}">
                <a16:creationId xmlns:a16="http://schemas.microsoft.com/office/drawing/2014/main" id="{F46B9BFF-9987-204B-71C0-7058F5DF2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25" y="988710"/>
            <a:ext cx="7772400" cy="48805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9F5800-CEB7-3F51-D6F9-45CE3F2504CE}"/>
              </a:ext>
            </a:extLst>
          </p:cNvPr>
          <p:cNvSpPr txBox="1"/>
          <p:nvPr/>
        </p:nvSpPr>
        <p:spPr>
          <a:xfrm>
            <a:off x="217488" y="214313"/>
            <a:ext cx="722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Second Floor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E5FCBC-9E5C-45EF-ADA0-DDC24A82E590}"/>
              </a:ext>
            </a:extLst>
          </p:cNvPr>
          <p:cNvSpPr txBox="1"/>
          <p:nvPr/>
        </p:nvSpPr>
        <p:spPr>
          <a:xfrm>
            <a:off x="8345488" y="988710"/>
            <a:ext cx="3443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Facilities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Unisex/disabled toilet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Water station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6E488F-AB06-76CE-6CC0-1FFFE2E42224}"/>
              </a:ext>
            </a:extLst>
          </p:cNvPr>
          <p:cNvSpPr txBox="1"/>
          <p:nvPr/>
        </p:nvSpPr>
        <p:spPr>
          <a:xfrm>
            <a:off x="3462338" y="3244334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(1)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33012D-506A-05D0-B17D-5F5E740C52E8}"/>
              </a:ext>
            </a:extLst>
          </p:cNvPr>
          <p:cNvSpPr txBox="1"/>
          <p:nvPr/>
        </p:nvSpPr>
        <p:spPr>
          <a:xfrm>
            <a:off x="3576638" y="4069273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(2)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630A5C-B1C8-3327-2EDB-EC8307984FDD}"/>
              </a:ext>
            </a:extLst>
          </p:cNvPr>
          <p:cNvSpPr txBox="1"/>
          <p:nvPr/>
        </p:nvSpPr>
        <p:spPr>
          <a:xfrm>
            <a:off x="8386763" y="2686050"/>
            <a:ext cx="31432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Sensory considerations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Bright fluorescent lights.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Likely to be crowded.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Potentially noisy areas.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Corridors become narrow in some sections.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Some windows and natural light.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033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building&#10;&#10;AI-generated content may be incorrect.">
            <a:extLst>
              <a:ext uri="{FF2B5EF4-FFF2-40B4-BE49-F238E27FC236}">
                <a16:creationId xmlns:a16="http://schemas.microsoft.com/office/drawing/2014/main" id="{26E8DC1A-45EA-4A7F-5C04-39F4069CE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88" y="988710"/>
            <a:ext cx="8033987" cy="50311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557A3D-A816-6D82-D537-0E17FE2E0143}"/>
              </a:ext>
            </a:extLst>
          </p:cNvPr>
          <p:cNvSpPr txBox="1"/>
          <p:nvPr/>
        </p:nvSpPr>
        <p:spPr>
          <a:xfrm>
            <a:off x="217488" y="214313"/>
            <a:ext cx="722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Fourth Floor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6C36E7-2E62-5BD5-C3F7-E61C94D98850}"/>
              </a:ext>
            </a:extLst>
          </p:cNvPr>
          <p:cNvSpPr txBox="1"/>
          <p:nvPr/>
        </p:nvSpPr>
        <p:spPr>
          <a:xfrm>
            <a:off x="8531225" y="988710"/>
            <a:ext cx="3443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Facilities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Unisex/disabled toilet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Water station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A8662A-7DC2-E393-52E7-889DF0385CC0}"/>
              </a:ext>
            </a:extLst>
          </p:cNvPr>
          <p:cNvSpPr txBox="1"/>
          <p:nvPr/>
        </p:nvSpPr>
        <p:spPr>
          <a:xfrm>
            <a:off x="2790826" y="2872859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(1)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2D2442-D9F8-BE64-1D53-3B85A15AD337}"/>
              </a:ext>
            </a:extLst>
          </p:cNvPr>
          <p:cNvSpPr txBox="1"/>
          <p:nvPr/>
        </p:nvSpPr>
        <p:spPr>
          <a:xfrm>
            <a:off x="3044826" y="3858697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(2)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D306BE-E8F7-2A19-C64D-4E52A68AD767}"/>
              </a:ext>
            </a:extLst>
          </p:cNvPr>
          <p:cNvSpPr txBox="1"/>
          <p:nvPr/>
        </p:nvSpPr>
        <p:spPr>
          <a:xfrm>
            <a:off x="8531225" y="2658368"/>
            <a:ext cx="31432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Sensory considerations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Smaller common areas.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Bright fluorescent lights.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Potentially noisy areas.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Corridors become narrow in some sections.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Some windows and natural light.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9130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building&#10;&#10;AI-generated content may be incorrect.">
            <a:extLst>
              <a:ext uri="{FF2B5EF4-FFF2-40B4-BE49-F238E27FC236}">
                <a16:creationId xmlns:a16="http://schemas.microsoft.com/office/drawing/2014/main" id="{C85FE052-2353-F4BE-0CD8-AAEC8C028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4" y="1100138"/>
            <a:ext cx="8360031" cy="51267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5D7DCE-3E5F-17AE-25E7-BFB96FC39EDA}"/>
              </a:ext>
            </a:extLst>
          </p:cNvPr>
          <p:cNvSpPr txBox="1"/>
          <p:nvPr/>
        </p:nvSpPr>
        <p:spPr>
          <a:xfrm>
            <a:off x="217488" y="214313"/>
            <a:ext cx="722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Eighth Floor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D6CB8D-171C-9448-C94D-CDD13C70BF8E}"/>
              </a:ext>
            </a:extLst>
          </p:cNvPr>
          <p:cNvSpPr txBox="1"/>
          <p:nvPr/>
        </p:nvSpPr>
        <p:spPr>
          <a:xfrm>
            <a:off x="8804276" y="1100138"/>
            <a:ext cx="34432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Facilities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Unisex/disabled toilet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Water station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Sensory room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9E4684-B97F-C7B2-E7BE-C8479BF27205}"/>
              </a:ext>
            </a:extLst>
          </p:cNvPr>
          <p:cNvSpPr txBox="1"/>
          <p:nvPr/>
        </p:nvSpPr>
        <p:spPr>
          <a:xfrm>
            <a:off x="8804276" y="2710874"/>
            <a:ext cx="31432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Sensory considerations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Smaller common areas.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Bright fluorescent lights.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Potentially noisy areas.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Corridors become narrow in some sections.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Some windows and natural light.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9816D-45BC-FD87-4E48-26A91F919581}"/>
              </a:ext>
            </a:extLst>
          </p:cNvPr>
          <p:cNvSpPr txBox="1"/>
          <p:nvPr/>
        </p:nvSpPr>
        <p:spPr>
          <a:xfrm>
            <a:off x="3448051" y="3294179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(1)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628688-2BB3-5A86-F1A6-210AFA6C9473}"/>
              </a:ext>
            </a:extLst>
          </p:cNvPr>
          <p:cNvSpPr txBox="1"/>
          <p:nvPr/>
        </p:nvSpPr>
        <p:spPr>
          <a:xfrm>
            <a:off x="3544888" y="4280534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(2)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BE0169-F7F4-FD56-6C94-026F5F5994FB}"/>
              </a:ext>
            </a:extLst>
          </p:cNvPr>
          <p:cNvSpPr txBox="1"/>
          <p:nvPr/>
        </p:nvSpPr>
        <p:spPr>
          <a:xfrm>
            <a:off x="4116388" y="2321004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12507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a city&#10;&#10;AI-generated content may be incorrect.">
            <a:extLst>
              <a:ext uri="{FF2B5EF4-FFF2-40B4-BE49-F238E27FC236}">
                <a16:creationId xmlns:a16="http://schemas.microsoft.com/office/drawing/2014/main" id="{95947615-CDEB-C393-EB21-48C02671C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62" y="1484313"/>
            <a:ext cx="7772400" cy="45859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4308DB-B76C-C944-F1CF-5FB9D07388A5}"/>
              </a:ext>
            </a:extLst>
          </p:cNvPr>
          <p:cNvSpPr txBox="1"/>
          <p:nvPr/>
        </p:nvSpPr>
        <p:spPr>
          <a:xfrm>
            <a:off x="217488" y="214313"/>
            <a:ext cx="722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WattSpace</a:t>
            </a:r>
            <a:r>
              <a:rPr lang="en-US" sz="2400" b="1" dirty="0">
                <a:solidFill>
                  <a:schemeClr val="bg1"/>
                </a:solidFill>
              </a:rPr>
              <a:t> Gallery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E34123-AE24-F6B5-AF0B-5B7511EEA213}"/>
              </a:ext>
            </a:extLst>
          </p:cNvPr>
          <p:cNvSpPr txBox="1"/>
          <p:nvPr/>
        </p:nvSpPr>
        <p:spPr>
          <a:xfrm>
            <a:off x="8504238" y="1484313"/>
            <a:ext cx="34432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Facilities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Access ramp</a:t>
            </a:r>
          </a:p>
          <a:p>
            <a:r>
              <a:rPr lang="en-US" b="1" dirty="0">
                <a:solidFill>
                  <a:schemeClr val="bg1"/>
                </a:solidFill>
              </a:rPr>
              <a:t>Unisex/disabled toilet</a:t>
            </a:r>
          </a:p>
          <a:p>
            <a:r>
              <a:rPr lang="en-US" b="1" dirty="0">
                <a:solidFill>
                  <a:schemeClr val="bg1"/>
                </a:solidFill>
              </a:rPr>
              <a:t>Weaving space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DD5790-F5B5-A89B-EC42-67B839E0672F}"/>
              </a:ext>
            </a:extLst>
          </p:cNvPr>
          <p:cNvSpPr txBox="1"/>
          <p:nvPr/>
        </p:nvSpPr>
        <p:spPr>
          <a:xfrm>
            <a:off x="8504238" y="3196649"/>
            <a:ext cx="31432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Sensory considerations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Dim lighting.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Some audio-visual art and soundscapes.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Not heated.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Space produces echoes.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Some creaky floorboards.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Generally quiet space.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807A0E-CFEE-AE95-DA51-B4420350F468}"/>
              </a:ext>
            </a:extLst>
          </p:cNvPr>
          <p:cNvSpPr txBox="1"/>
          <p:nvPr/>
        </p:nvSpPr>
        <p:spPr>
          <a:xfrm>
            <a:off x="1558924" y="4794883"/>
            <a:ext cx="2041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highlight>
                  <a:srgbClr val="FFFF00"/>
                </a:highlight>
              </a:rPr>
              <a:t>WattSpace</a:t>
            </a:r>
            <a:endParaRPr lang="en-US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43287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loor plan of a building&#10;&#10;AI-generated content may be incorrect.">
            <a:extLst>
              <a:ext uri="{FF2B5EF4-FFF2-40B4-BE49-F238E27FC236}">
                <a16:creationId xmlns:a16="http://schemas.microsoft.com/office/drawing/2014/main" id="{9E91EDB2-463E-9858-49A8-750B38028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7" y="1111632"/>
            <a:ext cx="7772400" cy="54348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6BE5F4-0D32-FBF5-1448-13D00EEF57C1}"/>
              </a:ext>
            </a:extLst>
          </p:cNvPr>
          <p:cNvSpPr txBox="1"/>
          <p:nvPr/>
        </p:nvSpPr>
        <p:spPr>
          <a:xfrm>
            <a:off x="8348273" y="1111632"/>
            <a:ext cx="344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Facilities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2C0CDB-F39B-8F67-FE8E-688663740D26}"/>
              </a:ext>
            </a:extLst>
          </p:cNvPr>
          <p:cNvSpPr txBox="1"/>
          <p:nvPr/>
        </p:nvSpPr>
        <p:spPr>
          <a:xfrm>
            <a:off x="217488" y="214313"/>
            <a:ext cx="722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Town Hall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E2F30A-7D02-F3B1-4713-73BB27F3A93F}"/>
              </a:ext>
            </a:extLst>
          </p:cNvPr>
          <p:cNvSpPr txBox="1"/>
          <p:nvPr/>
        </p:nvSpPr>
        <p:spPr>
          <a:xfrm>
            <a:off x="8383143" y="4926841"/>
            <a:ext cx="31432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Sensory considerations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Strong food smells.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Crowded &amp; noisy in food area.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A00E06-F80F-FEC0-47F5-C4222E330218}"/>
              </a:ext>
            </a:extLst>
          </p:cNvPr>
          <p:cNvSpPr txBox="1"/>
          <p:nvPr/>
        </p:nvSpPr>
        <p:spPr>
          <a:xfrm>
            <a:off x="8342328" y="1495743"/>
            <a:ext cx="30001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Accessible entry to from the side entrances at Christie Street or Wheeler Place.</a:t>
            </a:r>
            <a:br>
              <a:rPr lang="en-AU" dirty="0">
                <a:solidFill>
                  <a:schemeClr val="bg1"/>
                </a:solidFill>
              </a:rPr>
            </a:br>
            <a:br>
              <a:rPr lang="en-AU" dirty="0">
                <a:solidFill>
                  <a:schemeClr val="bg1"/>
                </a:solidFill>
              </a:rPr>
            </a:br>
            <a:r>
              <a:rPr lang="en-AU" dirty="0">
                <a:solidFill>
                  <a:schemeClr val="bg1"/>
                </a:solidFill>
              </a:rPr>
              <a:t>Elevator located at the Wheeler Place end of the building. </a:t>
            </a:r>
          </a:p>
          <a:p>
            <a:endParaRPr lang="en-AU" dirty="0">
              <a:solidFill>
                <a:schemeClr val="bg1"/>
              </a:solidFill>
            </a:endParaRPr>
          </a:p>
          <a:p>
            <a:r>
              <a:rPr lang="en-AU" dirty="0">
                <a:solidFill>
                  <a:schemeClr val="bg1"/>
                </a:solidFill>
              </a:rPr>
              <a:t>There is a unisex accessible toilet facility (right hand transfer) located on Level 1 of Newcastle City Hall.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9792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59C9E3EB08F943922788C8512BDFA7" ma:contentTypeVersion="18" ma:contentTypeDescription="Create a new document." ma:contentTypeScope="" ma:versionID="a9a9331ad752fd0fb41e187e93bb5968">
  <xsd:schema xmlns:xsd="http://www.w3.org/2001/XMLSchema" xmlns:xs="http://www.w3.org/2001/XMLSchema" xmlns:p="http://schemas.microsoft.com/office/2006/metadata/properties" xmlns:ns2="c290bf45-e0c4-4874-915c-2a5c5e3742c2" xmlns:ns3="f0710415-ce80-47e6-ae17-63774a9b5455" targetNamespace="http://schemas.microsoft.com/office/2006/metadata/properties" ma:root="true" ma:fieldsID="7c46de6fe02a705b6f0c92975b431662" ns2:_="" ns3:_="">
    <xsd:import namespace="c290bf45-e0c4-4874-915c-2a5c5e3742c2"/>
    <xsd:import namespace="f0710415-ce80-47e6-ae17-63774a9b54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0bf45-e0c4-4874-915c-2a5c5e3742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f670e82-16df-43a9-b07c-b388968991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710415-ce80-47e6-ae17-63774a9b545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c612337-bc6a-4c45-a559-2bb3a85534bb}" ma:internalName="TaxCatchAll" ma:showField="CatchAllData" ma:web="f0710415-ce80-47e6-ae17-63774a9b54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710415-ce80-47e6-ae17-63774a9b5455" xsi:nil="true"/>
    <lcf76f155ced4ddcb4097134ff3c332f xmlns="c290bf45-e0c4-4874-915c-2a5c5e3742c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0BB915C-9907-4000-9A20-556F4AB86119}"/>
</file>

<file path=customXml/itemProps2.xml><?xml version="1.0" encoding="utf-8"?>
<ds:datastoreItem xmlns:ds="http://schemas.openxmlformats.org/officeDocument/2006/customXml" ds:itemID="{1416E7B7-E9D2-4DBD-A775-6A9D2E62872D}"/>
</file>

<file path=customXml/itemProps3.xml><?xml version="1.0" encoding="utf-8"?>
<ds:datastoreItem xmlns:ds="http://schemas.openxmlformats.org/officeDocument/2006/customXml" ds:itemID="{9F07EE41-A46F-49D4-8F32-DB843AA70877}"/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101</TotalTime>
  <Words>290</Words>
  <Application>Microsoft Macintosh PowerPoint</Application>
  <PresentationFormat>Widescreen</PresentationFormat>
  <Paragraphs>90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Lara Daley</dc:creator>
  <cp:lastModifiedBy>Lara Daley</cp:lastModifiedBy>
  <cp:revision>7</cp:revision>
  <dcterms:created xsi:type="dcterms:W3CDTF">2025-06-16T08:46:42Z</dcterms:created>
  <dcterms:modified xsi:type="dcterms:W3CDTF">2025-06-26T03:24:08Z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0x0101008B59C9E3EB08F943922788C8512BDFA7</vt:lpwstr>
  </property>
</Properties>
</file>